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394" r:id="rId5"/>
    <p:sldId id="2391" r:id="rId6"/>
    <p:sldId id="2395" r:id="rId7"/>
    <p:sldId id="2396" r:id="rId8"/>
    <p:sldId id="2398" r:id="rId9"/>
    <p:sldId id="2397" r:id="rId10"/>
    <p:sldId id="2399" r:id="rId11"/>
    <p:sldId id="2400" r:id="rId12"/>
    <p:sldId id="2401" r:id="rId13"/>
    <p:sldId id="2403" r:id="rId14"/>
    <p:sldId id="2402" r:id="rId15"/>
    <p:sldId id="2405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08F"/>
    <a:srgbClr val="B9E0DF"/>
    <a:srgbClr val="BDE3EE"/>
    <a:srgbClr val="9EC64C"/>
    <a:srgbClr val="97C11F"/>
    <a:srgbClr val="A8D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E0933F-BB18-4A72-9B9B-498E1C851E9D}" v="10" dt="2022-08-08T08:25:38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5" autoAdjust="0"/>
    <p:restoredTop sz="94430" autoAdjust="0"/>
  </p:normalViewPr>
  <p:slideViewPr>
    <p:cSldViewPr snapToGrid="0" snapToObjects="1">
      <p:cViewPr varScale="1">
        <p:scale>
          <a:sx n="67" d="100"/>
          <a:sy n="67" d="100"/>
        </p:scale>
        <p:origin x="114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73773-F0B2-4E78-971C-2DCB54F7A361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AECB4-7C8F-4AF6-863C-597B91DA1E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9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AECB4-7C8F-4AF6-863C-597B91DA1E5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04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AECB4-7C8F-4AF6-863C-597B91DA1E5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29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AECB4-7C8F-4AF6-863C-597B91DA1E5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25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687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53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21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04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48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8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8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57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83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C1888-A22C-1B41-A5AD-D014DA8C12FB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B3CD6-99E7-0F46-B6D6-F5C9AD92AD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72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21D583E-E465-442C-834B-E52AD2ECDB48}"/>
              </a:ext>
            </a:extLst>
          </p:cNvPr>
          <p:cNvSpPr/>
          <p:nvPr userDrawn="1"/>
        </p:nvSpPr>
        <p:spPr>
          <a:xfrm>
            <a:off x="-1" y="1"/>
            <a:ext cx="12162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492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oom, buiten, weg, vrachtwagen&#10;&#10;Automatisch gegenereerde beschrijving">
            <a:extLst>
              <a:ext uri="{FF2B5EF4-FFF2-40B4-BE49-F238E27FC236}">
                <a16:creationId xmlns:a16="http://schemas.microsoft.com/office/drawing/2014/main" id="{AEBE3C7A-78F8-4246-920C-86C0B8531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5481" b="19519"/>
          <a:stretch/>
        </p:blipFill>
        <p:spPr>
          <a:xfrm>
            <a:off x="-895546" y="-75414"/>
            <a:ext cx="14777115" cy="831212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1C606F7-0923-41CA-888C-DACCF1EFF277}"/>
              </a:ext>
            </a:extLst>
          </p:cNvPr>
          <p:cNvSpPr txBox="1"/>
          <p:nvPr/>
        </p:nvSpPr>
        <p:spPr>
          <a:xfrm>
            <a:off x="4387349" y="1200152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Able Compagnie</a:t>
            </a:r>
          </a:p>
        </p:txBody>
      </p:sp>
      <p:sp>
        <p:nvSpPr>
          <p:cNvPr id="12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0DAB961-FBEF-4C04-B23C-95016053F158}"/>
              </a:ext>
            </a:extLst>
          </p:cNvPr>
          <p:cNvSpPr txBox="1"/>
          <p:nvPr/>
        </p:nvSpPr>
        <p:spPr>
          <a:xfrm>
            <a:off x="5414714" y="3787517"/>
            <a:ext cx="584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militair erfgoed bewaren en de geschiedenis levend houden</a:t>
            </a:r>
          </a:p>
        </p:txBody>
      </p:sp>
    </p:spTree>
    <p:extLst>
      <p:ext uri="{BB962C8B-B14F-4D97-AF65-F5344CB8AC3E}">
        <p14:creationId xmlns:p14="http://schemas.microsoft.com/office/powerpoint/2010/main" val="944258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3298" r="13298"/>
          <a:stretch/>
        </p:blipFill>
        <p:spPr bwMode="auto">
          <a:xfrm>
            <a:off x="2500932" y="-1005093"/>
            <a:ext cx="10260912" cy="7863093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2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Laurenskerk</a:t>
            </a:r>
            <a:endParaRPr kumimoji="0" lang="en-US" sz="28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0845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Logovermelding op alle uitingen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	Aanwezigheid bij sponsorevenement 	met 2 personen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Kosten: € 1.000,- (ex BTW)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43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298" r="13298"/>
          <a:stretch/>
        </p:blipFill>
        <p:spPr bwMode="auto">
          <a:xfrm>
            <a:off x="1931088" y="0"/>
            <a:ext cx="11886512" cy="9108815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2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Coolsingel</a:t>
            </a:r>
            <a:endParaRPr kumimoji="0" lang="en-US" sz="28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0845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Logo vermelding op website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	Aanwezigheid bij sponsorevenement 	met 2 personen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Kosten: € 500,- (ex BTW)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1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oom, buiten, weg, vrachtwagen&#10;&#10;Automatisch gegenereerde beschrijving">
            <a:extLst>
              <a:ext uri="{FF2B5EF4-FFF2-40B4-BE49-F238E27FC236}">
                <a16:creationId xmlns:a16="http://schemas.microsoft.com/office/drawing/2014/main" id="{AEBE3C7A-78F8-4246-920C-86C0B8531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5481" b="19519"/>
          <a:stretch/>
        </p:blipFill>
        <p:spPr>
          <a:xfrm>
            <a:off x="-895546" y="-75414"/>
            <a:ext cx="14777115" cy="831212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1C606F7-0923-41CA-888C-DACCF1EFF277}"/>
              </a:ext>
            </a:extLst>
          </p:cNvPr>
          <p:cNvSpPr txBox="1"/>
          <p:nvPr/>
        </p:nvSpPr>
        <p:spPr>
          <a:xfrm>
            <a:off x="4387349" y="1200152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Able Compagnie</a:t>
            </a:r>
          </a:p>
        </p:txBody>
      </p:sp>
      <p:sp>
        <p:nvSpPr>
          <p:cNvPr id="12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0DAB961-FBEF-4C04-B23C-95016053F158}"/>
              </a:ext>
            </a:extLst>
          </p:cNvPr>
          <p:cNvSpPr txBox="1"/>
          <p:nvPr/>
        </p:nvSpPr>
        <p:spPr>
          <a:xfrm>
            <a:off x="9745414" y="4045466"/>
            <a:ext cx="144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Doet u mee?</a:t>
            </a:r>
          </a:p>
        </p:txBody>
      </p:sp>
    </p:spTree>
    <p:extLst>
      <p:ext uri="{BB962C8B-B14F-4D97-AF65-F5344CB8AC3E}">
        <p14:creationId xmlns:p14="http://schemas.microsoft.com/office/powerpoint/2010/main" val="2994973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65" r="1065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Bookman Old Style" panose="02050604050505020204" pitchFamily="18" charset="0"/>
                <a:ea typeface="+mj-ea"/>
                <a:cs typeface="+mj-cs"/>
              </a:rPr>
              <a:t>In het </a:t>
            </a:r>
            <a:r>
              <a:rPr lang="en-US" sz="2800" dirty="0" err="1">
                <a:latin typeface="Bookman Old Style" panose="02050604050505020204" pitchFamily="18" charset="0"/>
                <a:ea typeface="+mj-ea"/>
                <a:cs typeface="+mj-cs"/>
              </a:rPr>
              <a:t>kort</a:t>
            </a:r>
            <a:endParaRPr kumimoji="0" lang="en-US" sz="28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0845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Voertuigen uit de Tweede 	Wereldoorlog in stand houden 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Cultuurhistorische herinneringen 	koesteren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Groep vrijwillige enthousiaste 	liefhebbers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Vriendenclub opgericht in 1998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Stichting met ANBI opgericht in 	2021</a:t>
            </a:r>
          </a:p>
        </p:txBody>
      </p:sp>
    </p:spTree>
    <p:extLst>
      <p:ext uri="{BB962C8B-B14F-4D97-AF65-F5344CB8AC3E}">
        <p14:creationId xmlns:p14="http://schemas.microsoft.com/office/powerpoint/2010/main" val="2219459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65" r="1065"/>
          <a:stretch/>
        </p:blipFill>
        <p:spPr bwMode="auto">
          <a:xfrm>
            <a:off x="2500932" y="0"/>
            <a:ext cx="10260912" cy="7863093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Bookman Old Style" panose="02050604050505020204" pitchFamily="18" charset="0"/>
                <a:ea typeface="+mj-ea"/>
                <a:cs typeface="+mj-cs"/>
              </a:rPr>
              <a:t>Missie</a:t>
            </a:r>
            <a:endParaRPr kumimoji="0" lang="en-US" sz="28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0845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Behouden van militair erfgoed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Levend houden van militaire 	geschiedenis, met name uit de 	Tweede Wereldoorlog;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Het vergroten van bewustwording 	van Vrede en Veiligheid</a:t>
            </a:r>
          </a:p>
        </p:txBody>
      </p:sp>
    </p:spTree>
    <p:extLst>
      <p:ext uri="{BB962C8B-B14F-4D97-AF65-F5344CB8AC3E}">
        <p14:creationId xmlns:p14="http://schemas.microsoft.com/office/powerpoint/2010/main" val="1600892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7867" r="786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Bookman Old Style" panose="02050604050505020204" pitchFamily="18" charset="0"/>
                <a:ea typeface="+mj-ea"/>
                <a:cs typeface="+mj-cs"/>
              </a:rPr>
              <a:t>Hoe?</a:t>
            </a:r>
            <a:endParaRPr kumimoji="0" lang="en-US" sz="28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99603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 	</a:t>
            </a:r>
            <a:r>
              <a:rPr lang="en-US" sz="1600" dirty="0" err="1">
                <a:latin typeface="Bookman Old Style" panose="02050604050505020204" pitchFamily="18" charset="0"/>
              </a:rPr>
              <a:t>Aanschaf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en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onderhoud</a:t>
            </a:r>
            <a:r>
              <a:rPr lang="en-US" sz="1600" dirty="0">
                <a:latin typeface="Bookman Old Style" panose="02050604050505020204" pitchFamily="18" charset="0"/>
              </a:rPr>
              <a:t> van </a:t>
            </a:r>
            <a:r>
              <a:rPr lang="en-US" sz="1600" dirty="0" err="1">
                <a:latin typeface="Bookman Old Style" panose="02050604050505020204" pitchFamily="18" charset="0"/>
              </a:rPr>
              <a:t>militair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erfgoed</a:t>
            </a:r>
            <a:endParaRPr lang="en-US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	Het (</a:t>
            </a:r>
            <a:r>
              <a:rPr lang="en-US" sz="1600" dirty="0" err="1">
                <a:latin typeface="Bookman Old Style" panose="02050604050505020204" pitchFamily="18" charset="0"/>
              </a:rPr>
              <a:t>mede</a:t>
            </a:r>
            <a:r>
              <a:rPr lang="en-US" sz="1600" dirty="0">
                <a:latin typeface="Bookman Old Style" panose="02050604050505020204" pitchFamily="18" charset="0"/>
              </a:rPr>
              <a:t>) </a:t>
            </a:r>
            <a:r>
              <a:rPr lang="en-US" sz="1600" dirty="0" err="1">
                <a:latin typeface="Bookman Old Style" panose="02050604050505020204" pitchFamily="18" charset="0"/>
              </a:rPr>
              <a:t>organiseren</a:t>
            </a:r>
            <a:r>
              <a:rPr lang="en-US" sz="1600" dirty="0">
                <a:latin typeface="Bookman Old Style" panose="02050604050505020204" pitchFamily="18" charset="0"/>
              </a:rPr>
              <a:t> van </a:t>
            </a:r>
            <a:r>
              <a:rPr lang="en-US" sz="1600" dirty="0" err="1">
                <a:latin typeface="Bookman Old Style" panose="02050604050505020204" pitchFamily="18" charset="0"/>
              </a:rPr>
              <a:t>activiteiten</a:t>
            </a:r>
            <a:r>
              <a:rPr lang="en-US" sz="1600" dirty="0">
                <a:latin typeface="Bookman Old Style" panose="02050604050505020204" pitchFamily="18" charset="0"/>
              </a:rPr>
              <a:t> 	</a:t>
            </a:r>
            <a:r>
              <a:rPr lang="en-US" sz="1600" dirty="0" err="1">
                <a:latin typeface="Bookman Old Style" panose="02050604050505020204" pitchFamily="18" charset="0"/>
              </a:rPr>
              <a:t>gericht</a:t>
            </a:r>
            <a:r>
              <a:rPr lang="en-US" sz="1600" dirty="0">
                <a:latin typeface="Bookman Old Style" panose="02050604050505020204" pitchFamily="18" charset="0"/>
              </a:rPr>
              <a:t> op de </a:t>
            </a:r>
            <a:r>
              <a:rPr lang="en-US" sz="1600" dirty="0" err="1">
                <a:latin typeface="Bookman Old Style" panose="02050604050505020204" pitchFamily="18" charset="0"/>
              </a:rPr>
              <a:t>Tweede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Wereldoorlog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en</a:t>
            </a:r>
            <a:r>
              <a:rPr lang="en-US" sz="1600" dirty="0">
                <a:latin typeface="Bookman Old Style" panose="02050604050505020204" pitchFamily="18" charset="0"/>
              </a:rPr>
              <a:t> de 	</a:t>
            </a:r>
            <a:r>
              <a:rPr lang="en-US" sz="1600" dirty="0" err="1">
                <a:latin typeface="Bookman Old Style" panose="02050604050505020204" pitchFamily="18" charset="0"/>
              </a:rPr>
              <a:t>Bevrijding</a:t>
            </a:r>
            <a:endParaRPr lang="en-US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 	Het </a:t>
            </a:r>
            <a:r>
              <a:rPr lang="en-US" sz="1600" dirty="0" err="1">
                <a:latin typeface="Bookman Old Style" panose="02050604050505020204" pitchFamily="18" charset="0"/>
              </a:rPr>
              <a:t>ondersteunen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bij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o.a.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Dodenherdenking</a:t>
            </a:r>
            <a:r>
              <a:rPr lang="en-US" sz="1600" dirty="0">
                <a:latin typeface="Bookman Old Style" panose="02050604050505020204" pitchFamily="18" charset="0"/>
              </a:rPr>
              <a:t> 	</a:t>
            </a:r>
            <a:r>
              <a:rPr lang="en-US" sz="1600" dirty="0" err="1">
                <a:latin typeface="Bookman Old Style" panose="02050604050505020204" pitchFamily="18" charset="0"/>
              </a:rPr>
              <a:t>en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Veteranendagen</a:t>
            </a:r>
            <a:endParaRPr lang="en-US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	Het </a:t>
            </a:r>
            <a:r>
              <a:rPr lang="en-US" sz="1600" dirty="0" err="1">
                <a:latin typeface="Bookman Old Style" panose="02050604050505020204" pitchFamily="18" charset="0"/>
              </a:rPr>
              <a:t>verzorgen</a:t>
            </a:r>
            <a:r>
              <a:rPr lang="en-US" sz="1600" dirty="0">
                <a:latin typeface="Bookman Old Style" panose="02050604050505020204" pitchFamily="18" charset="0"/>
              </a:rPr>
              <a:t> van </a:t>
            </a:r>
            <a:r>
              <a:rPr lang="en-US" sz="1600" dirty="0" err="1">
                <a:latin typeface="Bookman Old Style" panose="02050604050505020204" pitchFamily="18" charset="0"/>
              </a:rPr>
              <a:t>educatieve</a:t>
            </a:r>
            <a:r>
              <a:rPr lang="en-US" sz="1600" dirty="0">
                <a:latin typeface="Bookman Old Style" panose="02050604050505020204" pitchFamily="18" charset="0"/>
              </a:rPr>
              <a:t>  </a:t>
            </a:r>
            <a:r>
              <a:rPr lang="en-US" sz="1600" dirty="0" err="1">
                <a:latin typeface="Bookman Old Style" panose="02050604050505020204" pitchFamily="18" charset="0"/>
              </a:rPr>
              <a:t>dagen</a:t>
            </a:r>
            <a:r>
              <a:rPr lang="en-US" sz="1600" dirty="0">
                <a:latin typeface="Bookman Old Style" panose="02050604050505020204" pitchFamily="18" charset="0"/>
              </a:rPr>
              <a:t> met </a:t>
            </a:r>
            <a:r>
              <a:rPr lang="en-US" sz="1600" dirty="0" err="1">
                <a:latin typeface="Bookman Old Style" panose="02050604050505020204" pitchFamily="18" charset="0"/>
              </a:rPr>
              <a:t>een</a:t>
            </a:r>
            <a:r>
              <a:rPr lang="en-US" sz="1600" dirty="0">
                <a:latin typeface="Bookman Old Style" panose="02050604050505020204" pitchFamily="18" charset="0"/>
              </a:rPr>
              <a:t>  	</a:t>
            </a:r>
            <a:r>
              <a:rPr lang="en-US" sz="1600" dirty="0" err="1">
                <a:latin typeface="Bookman Old Style" panose="02050604050505020204" pitchFamily="18" charset="0"/>
              </a:rPr>
              <a:t>beleving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uit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vroegere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tijden</a:t>
            </a:r>
            <a:endParaRPr lang="en-US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	Het </a:t>
            </a:r>
            <a:r>
              <a:rPr lang="en-US" sz="1600" dirty="0" err="1">
                <a:latin typeface="Bookman Old Style" panose="02050604050505020204" pitchFamily="18" charset="0"/>
              </a:rPr>
              <a:t>geven</a:t>
            </a:r>
            <a:r>
              <a:rPr lang="en-US" sz="1600" dirty="0">
                <a:latin typeface="Bookman Old Style" panose="02050604050505020204" pitchFamily="18" charset="0"/>
              </a:rPr>
              <a:t> van </a:t>
            </a:r>
            <a:r>
              <a:rPr lang="en-US" sz="1600" dirty="0" err="1">
                <a:latin typeface="Bookman Old Style" panose="02050604050505020204" pitchFamily="18" charset="0"/>
              </a:rPr>
              <a:t>voorlichting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en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presentaties</a:t>
            </a:r>
            <a:r>
              <a:rPr lang="en-US" sz="1600" dirty="0">
                <a:latin typeface="Bookman Old Style" panose="02050604050505020204" pitchFamily="18" charset="0"/>
              </a:rPr>
              <a:t>, 	</a:t>
            </a:r>
            <a:r>
              <a:rPr lang="en-US" sz="1600" dirty="0" err="1">
                <a:latin typeface="Bookman Old Style" panose="02050604050505020204" pitchFamily="18" charset="0"/>
              </a:rPr>
              <a:t>en</a:t>
            </a:r>
            <a:r>
              <a:rPr lang="en-US" sz="1600" dirty="0">
                <a:latin typeface="Bookman Old Style" panose="02050604050505020204" pitchFamily="18" charset="0"/>
              </a:rPr>
              <a:t> het </a:t>
            </a:r>
            <a:r>
              <a:rPr lang="en-US" sz="1600" dirty="0" err="1">
                <a:latin typeface="Bookman Old Style" panose="02050604050505020204" pitchFamily="18" charset="0"/>
              </a:rPr>
              <a:t>ontwikkelen</a:t>
            </a:r>
            <a:r>
              <a:rPr lang="en-US" sz="1600" dirty="0">
                <a:latin typeface="Bookman Old Style" panose="02050604050505020204" pitchFamily="18" charset="0"/>
              </a:rPr>
              <a:t> van </a:t>
            </a:r>
            <a:r>
              <a:rPr lang="en-US" sz="1600" dirty="0" err="1">
                <a:latin typeface="Bookman Old Style" panose="02050604050505020204" pitchFamily="18" charset="0"/>
              </a:rPr>
              <a:t>informatie</a:t>
            </a:r>
            <a:r>
              <a:rPr lang="en-US" sz="1600" dirty="0">
                <a:latin typeface="Bookman Old Style" panose="02050604050505020204" pitchFamily="18" charset="0"/>
              </a:rPr>
              <a:t>- </a:t>
            </a:r>
            <a:r>
              <a:rPr lang="en-US" sz="1600" dirty="0" err="1">
                <a:latin typeface="Bookman Old Style" panose="02050604050505020204" pitchFamily="18" charset="0"/>
              </a:rPr>
              <a:t>en</a:t>
            </a:r>
            <a:r>
              <a:rPr lang="en-US" sz="1600" dirty="0">
                <a:latin typeface="Bookman Old Style" panose="02050604050505020204" pitchFamily="18" charset="0"/>
              </a:rPr>
              <a:t> 	</a:t>
            </a:r>
            <a:r>
              <a:rPr lang="en-US" sz="1600" dirty="0" err="1">
                <a:latin typeface="Bookman Old Style" panose="02050604050505020204" pitchFamily="18" charset="0"/>
              </a:rPr>
              <a:t>lesmateriaal</a:t>
            </a:r>
            <a:r>
              <a:rPr lang="en-US" sz="1600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473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gras, buiten, lucht&#10;&#10;Automatisch gegenereerde beschrijving">
            <a:extLst>
              <a:ext uri="{FF2B5EF4-FFF2-40B4-BE49-F238E27FC236}">
                <a16:creationId xmlns:a16="http://schemas.microsoft.com/office/drawing/2014/main" id="{D5B89F82-6794-0413-41EB-408963AEA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65" r="1065"/>
          <a:stretch/>
        </p:blipFill>
        <p:spPr bwMode="auto">
          <a:xfrm>
            <a:off x="371094" y="-1225902"/>
            <a:ext cx="11846044" cy="9077804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2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Beoogde</a:t>
            </a:r>
            <a:r>
              <a:rPr kumimoji="0" lang="en-US" sz="2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en-US" sz="2800" dirty="0">
                <a:latin typeface="Bookman Old Style" panose="02050604050505020204" pitchFamily="18" charset="0"/>
                <a:ea typeface="+mj-ea"/>
                <a:cs typeface="+mj-cs"/>
              </a:rPr>
              <a:t>s</a:t>
            </a:r>
            <a:r>
              <a:rPr kumimoji="0" lang="en-US" sz="2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amenwerkingen</a:t>
            </a:r>
            <a:endParaRPr kumimoji="0" lang="en-US" sz="28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0845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Van </a:t>
            </a:r>
            <a:r>
              <a:rPr lang="nl-NL" sz="1600" dirty="0" err="1">
                <a:latin typeface="Bookman Old Style" panose="02050604050505020204" pitchFamily="18" charset="0"/>
              </a:rPr>
              <a:t>Genth</a:t>
            </a:r>
            <a:r>
              <a:rPr lang="nl-NL" sz="1600" dirty="0">
                <a:latin typeface="Bookman Old Style" panose="02050604050505020204" pitchFamily="18" charset="0"/>
              </a:rPr>
              <a:t> Kazerne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Taptoe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Veteranen instituut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7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502" r="6502"/>
          <a:stretch/>
        </p:blipFill>
        <p:spPr bwMode="auto">
          <a:xfrm>
            <a:off x="2615017" y="-863600"/>
            <a:ext cx="10260912" cy="7863093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Bookman Old Style" panose="02050604050505020204" pitchFamily="18" charset="0"/>
                <a:ea typeface="+mj-ea"/>
                <a:cs typeface="+mj-cs"/>
              </a:rPr>
              <a:t>Verbinding</a:t>
            </a:r>
            <a:endParaRPr lang="en-US" sz="2800" dirty="0">
              <a:latin typeface="Bookman Old Style" panose="02050604050505020204" pitchFamily="18" charset="0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Bookman Old Style" panose="02050604050505020204" pitchFamily="18" charset="0"/>
                <a:ea typeface="+mj-ea"/>
                <a:cs typeface="+mj-cs"/>
              </a:rPr>
              <a:t>A&amp;M Groep</a:t>
            </a:r>
            <a:endParaRPr kumimoji="0" lang="en-US" sz="28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0845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Groot Rotterdams hart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Rotterdam en oorlog hebben groot 	gezamenlijk verleden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Respect voor verleden 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	Past perfect in MVO beleid 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Collega Henk Rath </a:t>
            </a:r>
            <a:r>
              <a:rPr lang="nl-NL" sz="1200" dirty="0">
                <a:latin typeface="Bookman Old Style" panose="02050604050505020204" pitchFamily="18" charset="0"/>
              </a:rPr>
              <a:t>(penningmeester)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29F7957-7C32-47A5-8E2B-4E4137CEE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00" y="5397381"/>
            <a:ext cx="1197356" cy="11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99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7867" r="7867"/>
          <a:stretch/>
        </p:blipFill>
        <p:spPr bwMode="auto">
          <a:xfrm>
            <a:off x="4649869" y="-501890"/>
            <a:ext cx="9302915" cy="735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833158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Bookman Old Style" panose="02050604050505020204" pitchFamily="18" charset="0"/>
                <a:ea typeface="+mj-ea"/>
                <a:cs typeface="+mj-cs"/>
              </a:rPr>
              <a:t>Waarom</a:t>
            </a:r>
            <a:r>
              <a:rPr lang="en-US" sz="2800" dirty="0"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en-US" sz="2800" dirty="0" err="1">
                <a:latin typeface="Bookman Old Style" panose="02050604050505020204" pitchFamily="18" charset="0"/>
                <a:ea typeface="+mj-ea"/>
                <a:cs typeface="+mj-cs"/>
              </a:rPr>
              <a:t>meedoen</a:t>
            </a:r>
            <a:r>
              <a:rPr lang="en-US" sz="2800" dirty="0">
                <a:latin typeface="Bookman Old Style" panose="02050604050505020204" pitchFamily="18" charset="0"/>
                <a:ea typeface="+mj-ea"/>
                <a:cs typeface="+mj-cs"/>
              </a:rPr>
              <a:t>?</a:t>
            </a:r>
            <a:endParaRPr kumimoji="0" lang="en-US" sz="28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99603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 	</a:t>
            </a:r>
            <a:r>
              <a:rPr lang="en-US" sz="1600" dirty="0" err="1">
                <a:latin typeface="Bookman Old Style" panose="02050604050505020204" pitchFamily="18" charset="0"/>
              </a:rPr>
              <a:t>Bewustwording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Vrede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en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Veiligheid</a:t>
            </a:r>
            <a:endParaRPr lang="en-US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	</a:t>
            </a:r>
            <a:r>
              <a:rPr lang="en-US" sz="1600" dirty="0" err="1">
                <a:latin typeface="Bookman Old Style" panose="02050604050505020204" pitchFamily="18" charset="0"/>
              </a:rPr>
              <a:t>Historie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levend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houden</a:t>
            </a:r>
            <a:endParaRPr lang="en-US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	Respect </a:t>
            </a:r>
            <a:r>
              <a:rPr lang="en-US" sz="1600" dirty="0" err="1">
                <a:latin typeface="Bookman Old Style" panose="02050604050505020204" pitchFamily="18" charset="0"/>
              </a:rPr>
              <a:t>voor</a:t>
            </a:r>
            <a:r>
              <a:rPr lang="en-US" sz="1600" dirty="0">
                <a:latin typeface="Bookman Old Style" panose="02050604050505020204" pitchFamily="18" charset="0"/>
              </a:rPr>
              <a:t> (</a:t>
            </a:r>
            <a:r>
              <a:rPr lang="en-US" sz="1600" dirty="0" err="1">
                <a:latin typeface="Bookman Old Style" panose="02050604050505020204" pitchFamily="18" charset="0"/>
              </a:rPr>
              <a:t>Rotterdams</a:t>
            </a:r>
            <a:r>
              <a:rPr lang="en-US" sz="1600" dirty="0">
                <a:latin typeface="Bookman Old Style" panose="02050604050505020204" pitchFamily="18" charset="0"/>
              </a:rPr>
              <a:t>) </a:t>
            </a:r>
            <a:r>
              <a:rPr lang="en-US" sz="1600" dirty="0" err="1">
                <a:latin typeface="Bookman Old Style" panose="02050604050505020204" pitchFamily="18" charset="0"/>
              </a:rPr>
              <a:t>verleden</a:t>
            </a:r>
            <a:endParaRPr lang="en-US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	</a:t>
            </a:r>
            <a:r>
              <a:rPr lang="en-US" sz="1600" dirty="0" err="1">
                <a:latin typeface="Bookman Old Style" panose="02050604050505020204" pitchFamily="18" charset="0"/>
              </a:rPr>
              <a:t>Maatschappelijk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betrokken</a:t>
            </a:r>
            <a:endParaRPr lang="en-US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 	</a:t>
            </a:r>
            <a:r>
              <a:rPr lang="en-US" sz="1600" dirty="0" err="1">
                <a:latin typeface="Bookman Old Style" panose="02050604050505020204" pitchFamily="18" charset="0"/>
              </a:rPr>
              <a:t>Educatief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programma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voor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scholen</a:t>
            </a:r>
            <a:r>
              <a:rPr lang="en-US" sz="1600" dirty="0">
                <a:latin typeface="Bookman Old Style" panose="02050604050505020204" pitchFamily="18" charset="0"/>
              </a:rPr>
              <a:t>	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en-US" sz="1600" dirty="0">
                <a:latin typeface="Bookman Old Style" panose="02050604050505020204" pitchFamily="18" charset="0"/>
              </a:rPr>
              <a:t> 	</a:t>
            </a:r>
            <a:r>
              <a:rPr lang="en-US" sz="1600" dirty="0" err="1">
                <a:latin typeface="Bookman Old Style" panose="02050604050505020204" pitchFamily="18" charset="0"/>
              </a:rPr>
              <a:t>Gezellig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netwerk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77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65" r="1065"/>
          <a:stretch/>
        </p:blipFill>
        <p:spPr bwMode="auto">
          <a:xfrm>
            <a:off x="2837954" y="-310147"/>
            <a:ext cx="9354045" cy="7168147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2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Hoe </a:t>
            </a:r>
            <a:r>
              <a:rPr kumimoji="0" lang="en-US" sz="28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meedoen</a:t>
            </a:r>
            <a:r>
              <a:rPr kumimoji="0" lang="en-US" sz="2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0845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Pakket Witte Huis –    € 1.500,-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Pakket Laurenskerk – € 1.000,-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Pakket Coolsingel –     €   500,-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45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629290-8FF1-416C-8C75-3BEDCA94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65" r="1065"/>
          <a:stretch/>
        </p:blipFill>
        <p:spPr bwMode="auto">
          <a:xfrm>
            <a:off x="2602532" y="-775683"/>
            <a:ext cx="10973768" cy="8409365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BDBFED-83DB-4245-9697-DD73584505A7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28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Witte Huis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E2A2791-44F8-41A1-A389-10BB662FC2EB}"/>
              </a:ext>
            </a:extLst>
          </p:cNvPr>
          <p:cNvSpPr/>
          <p:nvPr/>
        </p:nvSpPr>
        <p:spPr>
          <a:xfrm>
            <a:off x="371094" y="2718054"/>
            <a:ext cx="40845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Logovermelding op alle uitingen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	Aanwezigheid bij sponsorevenement 	met 2 tot 4 personen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 	Mogelijkheid tot bezoeken events 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	van jaarkalender (in overleg)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r>
              <a:rPr lang="nl-NL" sz="1600" dirty="0">
                <a:latin typeface="Bookman Old Style" panose="02050604050505020204" pitchFamily="18" charset="0"/>
              </a:rPr>
              <a:t>Kosten: € 1.500,- (ex BTW)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tabLst>
                <a:tab pos="268288" algn="l"/>
                <a:tab pos="447675" algn="l"/>
              </a:tabLst>
              <a:defRPr/>
            </a:pPr>
            <a:endParaRPr lang="nl-NL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95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Aangepast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939F26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606893B1979A4BA88D6DFBED7E8140" ma:contentTypeVersion="16" ma:contentTypeDescription="Een nieuw document maken." ma:contentTypeScope="" ma:versionID="1409dd650068d12628a73c007a60fc68">
  <xsd:schema xmlns:xsd="http://www.w3.org/2001/XMLSchema" xmlns:xs="http://www.w3.org/2001/XMLSchema" xmlns:p="http://schemas.microsoft.com/office/2006/metadata/properties" xmlns:ns2="a869da3d-b7f4-4735-adb4-5d47522ac47c" xmlns:ns3="9e12190a-1eb0-4999-819a-0876e96e406e" targetNamespace="http://schemas.microsoft.com/office/2006/metadata/properties" ma:root="true" ma:fieldsID="4e54c9d519e2a02b523c37d3f3cbb903" ns2:_="" ns3:_="">
    <xsd:import namespace="a869da3d-b7f4-4735-adb4-5d47522ac47c"/>
    <xsd:import namespace="9e12190a-1eb0-4999-819a-0876e96e40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9da3d-b7f4-4735-adb4-5d47522ac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3faba7bf-9c09-49ce-b92a-529da630a3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2190a-1eb0-4999-819a-0876e96e406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0fb4ad-78b0-4f56-b9de-4ae7f588a8d9}" ma:internalName="TaxCatchAll" ma:showField="CatchAllData" ma:web="9e12190a-1eb0-4999-819a-0876e96e40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869da3d-b7f4-4735-adb4-5d47522ac47c">
      <Terms xmlns="http://schemas.microsoft.com/office/infopath/2007/PartnerControls"/>
    </lcf76f155ced4ddcb4097134ff3c332f>
    <TaxCatchAll xmlns="9e12190a-1eb0-4999-819a-0876e96e406e" xsi:nil="true"/>
  </documentManagement>
</p:properties>
</file>

<file path=customXml/itemProps1.xml><?xml version="1.0" encoding="utf-8"?>
<ds:datastoreItem xmlns:ds="http://schemas.openxmlformats.org/officeDocument/2006/customXml" ds:itemID="{FED032BC-0928-4159-96D5-497CB738CB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2BBE14-50D6-44C2-A731-382F192285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69da3d-b7f4-4735-adb4-5d47522ac47c"/>
    <ds:schemaRef ds:uri="9e12190a-1eb0-4999-819a-0876e96e40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17B7BD-F87A-44A4-ADC3-36B1F471B3DD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9e12190a-1eb0-4999-819a-0876e96e406e"/>
    <ds:schemaRef ds:uri="a869da3d-b7f4-4735-adb4-5d47522ac47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377</Words>
  <Application>Microsoft Office PowerPoint</Application>
  <PresentationFormat>Breedbeeld</PresentationFormat>
  <Paragraphs>62</Paragraphs>
  <Slides>12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Bookman Old Style</vt:lpstr>
      <vt:lpstr>Calibri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Ed van Ree | Shipyard</cp:lastModifiedBy>
  <cp:revision>55</cp:revision>
  <cp:lastPrinted>2021-11-24T16:36:09Z</cp:lastPrinted>
  <dcterms:created xsi:type="dcterms:W3CDTF">2021-11-24T16:26:37Z</dcterms:created>
  <dcterms:modified xsi:type="dcterms:W3CDTF">2025-05-27T09:51:26Z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0x010100C0606893B1979A4BA88D6DFBED7E8140</vt:lpwstr>
  </property>
  <property fmtid="{D5CDD505-2E9C-101B-9397-08002B2CF9AE}" pid="3" name="Order">
    <vt:r8>1205800</vt:r8>
  </property>
  <property fmtid="{D5CDD505-2E9C-101B-9397-08002B2CF9AE}" pid="4" name="MediaServiceImageTags">
    <vt:lpwstr/>
  </property>
</Properties>
</file>